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71" autoAdjust="0"/>
  </p:normalViewPr>
  <p:slideViewPr>
    <p:cSldViewPr>
      <p:cViewPr>
        <p:scale>
          <a:sx n="77" d="100"/>
          <a:sy n="77" d="100"/>
        </p:scale>
        <p:origin x="-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41C9-9CEB-4BED-A123-DC651629E407}" type="datetimeFigureOut">
              <a:rPr lang="en-GB" smtClean="0"/>
              <a:t>18/06/2012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0B63-09F3-4E23-9F66-5AA01539E3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7173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74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7176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77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78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7179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80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81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7182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83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7185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86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7188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89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90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7191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92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93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7194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95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196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7197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7198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7199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7200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7201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 flipH="1">
            <a:off x="5004048" y="2780928"/>
            <a:ext cx="42545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436096" y="234888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The number line shows the altitude in metres of a hot air balloon.  Zero is the lowest altitude it can safely fly.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95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635896" y="1844824"/>
            <a:ext cx="864096" cy="1423635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5364088" y="620688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We are going to use the example of how a balloon flies to examine negative numbers.  This should give you a better idea of why the numbers interact the way they do.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635896" y="1844824"/>
            <a:ext cx="864096" cy="142363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35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6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33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4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31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2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29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0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27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8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25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6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3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23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4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21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2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5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19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0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16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8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076056" y="908720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A hot air balloon flies by heating the air trapped in the balloon. As the heated air is less dense it floats up. Our balloon can be raised 1 metre by increasing the temperature by one flame.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516216" y="1916832"/>
            <a:ext cx="504056" cy="648072"/>
            <a:chOff x="7092280" y="3140968"/>
            <a:chExt cx="504056" cy="648072"/>
          </a:xfrm>
        </p:grpSpPr>
        <p:pic>
          <p:nvPicPr>
            <p:cNvPr id="51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76056" y="2636912"/>
            <a:ext cx="3096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If we increase the balloon by 3 flames, where will it raise to?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092280" y="3140968"/>
            <a:ext cx="504056" cy="648072"/>
            <a:chOff x="7092280" y="3140968"/>
            <a:chExt cx="504056" cy="648072"/>
          </a:xfrm>
        </p:grpSpPr>
        <p:pic>
          <p:nvPicPr>
            <p:cNvPr id="55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372200" y="3429000"/>
            <a:ext cx="504056" cy="648072"/>
            <a:chOff x="7092280" y="3140968"/>
            <a:chExt cx="504056" cy="648072"/>
          </a:xfrm>
        </p:grpSpPr>
        <p:pic>
          <p:nvPicPr>
            <p:cNvPr id="58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24128" y="3212976"/>
            <a:ext cx="504056" cy="648072"/>
            <a:chOff x="7092280" y="3140968"/>
            <a:chExt cx="504056" cy="648072"/>
          </a:xfrm>
        </p:grpSpPr>
        <p:pic>
          <p:nvPicPr>
            <p:cNvPr id="61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62" name="TextBox 61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076056" y="4149080"/>
            <a:ext cx="3096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Write a sum to show this.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51820" y="544522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-1 </a:t>
            </a:r>
            <a:r>
              <a:rPr lang="en-GB" sz="4800" b="1" dirty="0" smtClean="0"/>
              <a:t>+ (   ) </a:t>
            </a:r>
            <a:r>
              <a:rPr lang="en-GB" sz="4800" b="1" dirty="0" smtClean="0"/>
              <a:t>= 2</a:t>
            </a:r>
            <a:endParaRPr lang="en-GB" sz="4800" b="1" dirty="0"/>
          </a:p>
        </p:txBody>
      </p:sp>
      <p:grpSp>
        <p:nvGrpSpPr>
          <p:cNvPr id="65" name="Group 64"/>
          <p:cNvGrpSpPr/>
          <p:nvPr/>
        </p:nvGrpSpPr>
        <p:grpSpPr>
          <a:xfrm>
            <a:off x="4572000" y="5536686"/>
            <a:ext cx="504056" cy="648072"/>
            <a:chOff x="7092280" y="3140968"/>
            <a:chExt cx="504056" cy="648072"/>
          </a:xfrm>
        </p:grpSpPr>
        <p:pic>
          <p:nvPicPr>
            <p:cNvPr id="66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67" name="TextBox 66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+3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-0.1863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707904" y="565205"/>
            <a:ext cx="864096" cy="142363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32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30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28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26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24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20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18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16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7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4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5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076056" y="548680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If the balloon needs to descend quickly it adds sandbags to make it heavier.  By adding one sandbag it will descend one metre.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516216" y="1340768"/>
            <a:ext cx="432048" cy="504056"/>
            <a:chOff x="6300192" y="2348880"/>
            <a:chExt cx="432048" cy="504056"/>
          </a:xfrm>
        </p:grpSpPr>
        <p:pic>
          <p:nvPicPr>
            <p:cNvPr id="48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49" name="TextBox 48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076056" y="198884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What happens to our balloon if we add 2 sandbags to it?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084168" y="2636912"/>
            <a:ext cx="432048" cy="504056"/>
            <a:chOff x="6300192" y="2348880"/>
            <a:chExt cx="432048" cy="504056"/>
          </a:xfrm>
        </p:grpSpPr>
        <p:pic>
          <p:nvPicPr>
            <p:cNvPr id="52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53" name="TextBox 52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164288" y="2564904"/>
            <a:ext cx="432048" cy="504056"/>
            <a:chOff x="6300192" y="2348880"/>
            <a:chExt cx="432048" cy="504056"/>
          </a:xfrm>
        </p:grpSpPr>
        <p:pic>
          <p:nvPicPr>
            <p:cNvPr id="55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076056" y="3268722"/>
            <a:ext cx="3096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Write a sum to show this.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75856" y="5445224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/>
              <a:t>2 + (   ) = 0</a:t>
            </a:r>
            <a:endParaRPr lang="en-GB" sz="48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516216" y="5445224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We can see here that adding a negative number has the same overall effect as subtracting.</a:t>
            </a:r>
            <a:endParaRPr lang="en-GB" sz="1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79512" y="5517232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Notice that we use brackets to make things easier to read when signs are right next to each other.</a:t>
            </a:r>
            <a:endParaRPr lang="en-GB" sz="1400" b="1" dirty="0"/>
          </a:p>
        </p:txBody>
      </p:sp>
      <p:grpSp>
        <p:nvGrpSpPr>
          <p:cNvPr id="72" name="Group 71"/>
          <p:cNvGrpSpPr/>
          <p:nvPr/>
        </p:nvGrpSpPr>
        <p:grpSpPr>
          <a:xfrm>
            <a:off x="4572000" y="5661248"/>
            <a:ext cx="432048" cy="504056"/>
            <a:chOff x="6300192" y="2348880"/>
            <a:chExt cx="432048" cy="504056"/>
          </a:xfrm>
        </p:grpSpPr>
        <p:pic>
          <p:nvPicPr>
            <p:cNvPr id="73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74" name="TextBox 73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-2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116 L 2.22222E-6 0.1238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  <p:bldP spid="6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707904" y="1412776"/>
            <a:ext cx="864096" cy="142363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32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30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28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26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24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20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18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16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7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4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5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22" name="Picture 2" descr="http://static.freepik.com/free-photo/helicopter-clip-art_42442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79512" y="1772816"/>
            <a:ext cx="1055313" cy="504056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0" y="2420888"/>
            <a:ext cx="356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Sometimes the balloon needs to ascend quickly - in this case to avoid a helicopter!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6056" y="548680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The balloon can ascend quickly by dropping some sandbags.  What height will the balloon be at if it drops 4 sandbags at once?  Assume the helicopter is flying horizontally: will it miss the balloon?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76056" y="2708920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Write a sum to show the movement of the balloon.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275856" y="5445224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/>
              <a:t>0 - (   ) = 4</a:t>
            </a:r>
            <a:endParaRPr lang="en-GB" sz="4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516216" y="5445224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We can see here that subtracting a negative number has the same effect as adding.</a:t>
            </a:r>
            <a:endParaRPr lang="en-GB" sz="1400" b="1" dirty="0"/>
          </a:p>
        </p:txBody>
      </p:sp>
      <p:grpSp>
        <p:nvGrpSpPr>
          <p:cNvPr id="52" name="Group 51"/>
          <p:cNvGrpSpPr/>
          <p:nvPr/>
        </p:nvGrpSpPr>
        <p:grpSpPr>
          <a:xfrm>
            <a:off x="5436096" y="1772816"/>
            <a:ext cx="432048" cy="504056"/>
            <a:chOff x="6300192" y="2348880"/>
            <a:chExt cx="432048" cy="504056"/>
          </a:xfrm>
        </p:grpSpPr>
        <p:pic>
          <p:nvPicPr>
            <p:cNvPr id="53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54" name="TextBox 53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156176" y="2060848"/>
            <a:ext cx="432048" cy="504056"/>
            <a:chOff x="6300192" y="2348880"/>
            <a:chExt cx="432048" cy="504056"/>
          </a:xfrm>
        </p:grpSpPr>
        <p:pic>
          <p:nvPicPr>
            <p:cNvPr id="56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57" name="TextBox 56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804248" y="1700808"/>
            <a:ext cx="432048" cy="504056"/>
            <a:chOff x="6300192" y="2348880"/>
            <a:chExt cx="432048" cy="504056"/>
          </a:xfrm>
        </p:grpSpPr>
        <p:pic>
          <p:nvPicPr>
            <p:cNvPr id="59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60" name="TextBox 59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596336" y="1988840"/>
            <a:ext cx="432048" cy="504056"/>
            <a:chOff x="6300192" y="2348880"/>
            <a:chExt cx="432048" cy="504056"/>
          </a:xfrm>
        </p:grpSpPr>
        <p:pic>
          <p:nvPicPr>
            <p:cNvPr id="62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99992" y="5661248"/>
            <a:ext cx="432048" cy="504056"/>
            <a:chOff x="6300192" y="2348880"/>
            <a:chExt cx="432048" cy="504056"/>
          </a:xfrm>
        </p:grpSpPr>
        <p:pic>
          <p:nvPicPr>
            <p:cNvPr id="65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66" name="TextBox 65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-4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2.22222E-6 -0.2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41493 0.0053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707904" y="1412776"/>
            <a:ext cx="864096" cy="142363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32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30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28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26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24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20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18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16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7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4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5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292080" y="620688"/>
            <a:ext cx="32403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In this example the balloon starts at 0 and ascends by adding 2 flames.  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r>
              <a:rPr lang="en-GB" sz="1400" b="1" dirty="0" smtClean="0">
                <a:solidFill>
                  <a:schemeClr val="bg1"/>
                </a:solidFill>
              </a:rPr>
              <a:t>It then drops a sandbag.  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endParaRPr lang="en-GB" sz="1400" b="1" dirty="0">
              <a:solidFill>
                <a:schemeClr val="bg1"/>
              </a:solidFill>
            </a:endParaRPr>
          </a:p>
          <a:p>
            <a:endParaRPr lang="en-GB" sz="1400" b="1" dirty="0" smtClean="0">
              <a:solidFill>
                <a:schemeClr val="bg1"/>
              </a:solidFill>
            </a:endParaRPr>
          </a:p>
          <a:p>
            <a:r>
              <a:rPr lang="en-GB" sz="1400" b="1" dirty="0" smtClean="0">
                <a:solidFill>
                  <a:schemeClr val="bg1"/>
                </a:solidFill>
              </a:rPr>
              <a:t>Where will the balloon be after the changes?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940152" y="1196752"/>
            <a:ext cx="504056" cy="648072"/>
            <a:chOff x="7092280" y="3140968"/>
            <a:chExt cx="504056" cy="648072"/>
          </a:xfrm>
        </p:grpSpPr>
        <p:pic>
          <p:nvPicPr>
            <p:cNvPr id="48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49" name="TextBox 48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948264" y="1196752"/>
            <a:ext cx="504056" cy="648072"/>
            <a:chOff x="7092280" y="3140968"/>
            <a:chExt cx="504056" cy="648072"/>
          </a:xfrm>
        </p:grpSpPr>
        <p:pic>
          <p:nvPicPr>
            <p:cNvPr id="51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+1</a:t>
              </a:r>
              <a:endParaRPr lang="en-GB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588224" y="2348880"/>
            <a:ext cx="432048" cy="504056"/>
            <a:chOff x="6300192" y="2348880"/>
            <a:chExt cx="432048" cy="504056"/>
          </a:xfrm>
        </p:grpSpPr>
        <p:pic>
          <p:nvPicPr>
            <p:cNvPr id="54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55" name="TextBox 54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292080" y="364502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Write a sum to show the change in height of the balloon.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3768" y="5445224"/>
            <a:ext cx="453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/>
              <a:t>0 + (   ) – (   ) = 3</a:t>
            </a:r>
            <a:endParaRPr lang="en-GB" sz="4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5220072" y="5661248"/>
            <a:ext cx="432048" cy="504056"/>
            <a:chOff x="6300192" y="2348880"/>
            <a:chExt cx="432048" cy="504056"/>
          </a:xfrm>
        </p:grpSpPr>
        <p:pic>
          <p:nvPicPr>
            <p:cNvPr id="59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60" name="TextBox 59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-1</a:t>
              </a:r>
              <a:endParaRPr lang="en-GB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51920" y="5517232"/>
            <a:ext cx="504056" cy="648072"/>
            <a:chOff x="7092280" y="3140968"/>
            <a:chExt cx="504056" cy="648072"/>
          </a:xfrm>
        </p:grpSpPr>
        <p:pic>
          <p:nvPicPr>
            <p:cNvPr id="62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+2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2.22222E-6 -0.1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0.12477 L 2.22222E-6 -0.1770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clipartblog.com/clipart-pics/hot-air-balloon-clip-art-4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707904" y="188640"/>
            <a:ext cx="864096" cy="142363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4716016" y="620688"/>
            <a:ext cx="72008" cy="4320480"/>
            <a:chOff x="4716016" y="620688"/>
            <a:chExt cx="72008" cy="439248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716016" y="620688"/>
              <a:ext cx="72008" cy="439249"/>
              <a:chOff x="3226" y="3558"/>
              <a:chExt cx="112" cy="610"/>
            </a:xfrm>
          </p:grpSpPr>
          <p:cxnSp>
            <p:nvCxnSpPr>
              <p:cNvPr id="32" name="AutoShape 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3" name="AutoShape 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16016" y="1059937"/>
              <a:ext cx="72008" cy="439249"/>
              <a:chOff x="3226" y="3558"/>
              <a:chExt cx="112" cy="610"/>
            </a:xfrm>
          </p:grpSpPr>
          <p:cxnSp>
            <p:nvCxnSpPr>
              <p:cNvPr id="30" name="AutoShape 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31" name="AutoShape 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4716016" y="1499186"/>
              <a:ext cx="72008" cy="439249"/>
              <a:chOff x="3226" y="3558"/>
              <a:chExt cx="112" cy="610"/>
            </a:xfrm>
          </p:grpSpPr>
          <p:cxnSp>
            <p:nvCxnSpPr>
              <p:cNvPr id="28" name="AutoShape 1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9" name="AutoShape 12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4716016" y="1938434"/>
              <a:ext cx="72008" cy="439249"/>
              <a:chOff x="3226" y="3558"/>
              <a:chExt cx="112" cy="610"/>
            </a:xfrm>
          </p:grpSpPr>
          <p:cxnSp>
            <p:nvCxnSpPr>
              <p:cNvPr id="26" name="AutoShape 1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7" name="AutoShape 15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4716016" y="2377683"/>
              <a:ext cx="72008" cy="439249"/>
              <a:chOff x="3226" y="3558"/>
              <a:chExt cx="112" cy="610"/>
            </a:xfrm>
          </p:grpSpPr>
          <p:cxnSp>
            <p:nvCxnSpPr>
              <p:cNvPr id="24" name="AutoShape 1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5" name="AutoShape 18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4716016" y="2816932"/>
              <a:ext cx="72008" cy="439249"/>
              <a:chOff x="3226" y="3558"/>
              <a:chExt cx="112" cy="610"/>
            </a:xfrm>
          </p:grpSpPr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716016" y="3256181"/>
              <a:ext cx="72008" cy="439249"/>
              <a:chOff x="3226" y="3558"/>
              <a:chExt cx="112" cy="610"/>
            </a:xfrm>
          </p:grpSpPr>
          <p:cxnSp>
            <p:nvCxnSpPr>
              <p:cNvPr id="20" name="AutoShape 23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21" name="AutoShape 24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4716016" y="3695430"/>
              <a:ext cx="72008" cy="439249"/>
              <a:chOff x="3226" y="3558"/>
              <a:chExt cx="112" cy="610"/>
            </a:xfrm>
          </p:grpSpPr>
          <p:cxnSp>
            <p:nvCxnSpPr>
              <p:cNvPr id="18" name="AutoShape 26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9" name="AutoShape 27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grpSp>
          <p:nvGrpSpPr>
            <p:cNvPr id="12" name="Group 28"/>
            <p:cNvGrpSpPr>
              <a:grpSpLocks/>
            </p:cNvGrpSpPr>
            <p:nvPr/>
          </p:nvGrpSpPr>
          <p:grpSpPr bwMode="auto">
            <a:xfrm>
              <a:off x="4716016" y="4134678"/>
              <a:ext cx="72008" cy="439249"/>
              <a:chOff x="3226" y="3558"/>
              <a:chExt cx="112" cy="610"/>
            </a:xfrm>
          </p:grpSpPr>
          <p:cxnSp>
            <p:nvCxnSpPr>
              <p:cNvPr id="16" name="AutoShape 29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112" cy="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  <p:cxnSp>
            <p:nvCxnSpPr>
              <p:cNvPr id="17" name="AutoShape 30"/>
              <p:cNvCxnSpPr>
                <a:cxnSpLocks noChangeShapeType="1"/>
              </p:cNvCxnSpPr>
              <p:nvPr/>
            </p:nvCxnSpPr>
            <p:spPr bwMode="auto">
              <a:xfrm>
                <a:off x="3226" y="3558"/>
                <a:ext cx="0" cy="610"/>
              </a:xfrm>
              <a:prstGeom prst="straightConnector1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</p:spPr>
          </p:cxnSp>
        </p:grp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4" name="AutoShape 32"/>
            <p:cNvCxnSpPr>
              <a:cxnSpLocks noChangeShapeType="1"/>
            </p:cNvCxnSpPr>
            <p:nvPr/>
          </p:nvCxnSpPr>
          <p:spPr bwMode="auto">
            <a:xfrm>
              <a:off x="4716016" y="4573927"/>
              <a:ext cx="0" cy="439249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5" name="AutoShape 33"/>
            <p:cNvCxnSpPr>
              <a:cxnSpLocks noChangeShapeType="1"/>
            </p:cNvCxnSpPr>
            <p:nvPr/>
          </p:nvCxnSpPr>
          <p:spPr bwMode="auto">
            <a:xfrm>
              <a:off x="4716016" y="5013176"/>
              <a:ext cx="72008" cy="0"/>
            </a:xfrm>
            <a:prstGeom prst="straightConnector1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</p:cxn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4716016" y="476672"/>
            <a:ext cx="432048" cy="4608512"/>
            <a:chOff x="3226" y="3360"/>
            <a:chExt cx="524" cy="6487"/>
          </a:xfrm>
        </p:grpSpPr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230" y="336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3230" y="39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3226" y="456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226" y="518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226" y="579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26" y="6400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3226" y="700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3226" y="7624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3234" y="8232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3226" y="8848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226" y="9455"/>
              <a:ext cx="516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436096" y="836712"/>
            <a:ext cx="3240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The balloon is now at 3. Its height will change based on this sum:</a:t>
            </a:r>
          </a:p>
          <a:p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3 + (-5) + (+4) – (-2)</a:t>
            </a:r>
          </a:p>
          <a:p>
            <a:pPr algn="ctr"/>
            <a:endParaRPr lang="en-GB" sz="1400" b="1" dirty="0">
              <a:solidFill>
                <a:schemeClr val="bg1"/>
              </a:solidFill>
            </a:endParaRPr>
          </a:p>
          <a:p>
            <a:r>
              <a:rPr lang="en-GB" sz="1400" b="1" dirty="0" smtClean="0">
                <a:solidFill>
                  <a:schemeClr val="bg1"/>
                </a:solidFill>
              </a:rPr>
              <a:t>Explain how the height of the balloon has been changed using sandbags and flames.  Where is the balloon at the end?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95736" y="544522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 + (   ) </a:t>
            </a:r>
            <a:endParaRPr lang="en-GB" sz="48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3347864" y="5661248"/>
            <a:ext cx="432048" cy="504056"/>
            <a:chOff x="6300192" y="2348880"/>
            <a:chExt cx="432048" cy="504056"/>
          </a:xfrm>
        </p:grpSpPr>
        <p:pic>
          <p:nvPicPr>
            <p:cNvPr id="61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62" name="TextBox 61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-5</a:t>
              </a:r>
              <a:endParaRPr lang="en-GB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995936" y="54452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+ (   )</a:t>
            </a:r>
            <a:endParaRPr lang="en-GB" sz="48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716016" y="5517232"/>
            <a:ext cx="504056" cy="648072"/>
            <a:chOff x="7092280" y="3140968"/>
            <a:chExt cx="504056" cy="648072"/>
          </a:xfrm>
        </p:grpSpPr>
        <p:pic>
          <p:nvPicPr>
            <p:cNvPr id="65" name="Picture 51" descr="http://bestclipartblog.com/clipart-pics/fire-clip-art-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92280" y="3140968"/>
              <a:ext cx="432048" cy="614126"/>
            </a:xfrm>
            <a:prstGeom prst="rect">
              <a:avLst/>
            </a:prstGeom>
            <a:noFill/>
          </p:spPr>
        </p:pic>
        <p:sp>
          <p:nvSpPr>
            <p:cNvPr id="66" name="TextBox 65"/>
            <p:cNvSpPr txBox="1"/>
            <p:nvPr/>
          </p:nvSpPr>
          <p:spPr>
            <a:xfrm>
              <a:off x="7092280" y="34197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+4</a:t>
              </a:r>
              <a:endParaRPr lang="en-GB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292080" y="54452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-</a:t>
            </a:r>
            <a:r>
              <a:rPr lang="en-GB" sz="4800" dirty="0" smtClean="0"/>
              <a:t> (   )</a:t>
            </a:r>
            <a:endParaRPr lang="en-GB" sz="48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5868144" y="5661248"/>
            <a:ext cx="432048" cy="504056"/>
            <a:chOff x="6300192" y="2348880"/>
            <a:chExt cx="432048" cy="504056"/>
          </a:xfrm>
        </p:grpSpPr>
        <p:pic>
          <p:nvPicPr>
            <p:cNvPr id="69" name="Picture 49" descr="http://us.cdn3.123rf.com/168nwm/jara3000/jara30001008/jara3000100800037/7645881-full-sack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00192" y="2348880"/>
              <a:ext cx="432048" cy="480690"/>
            </a:xfrm>
            <a:prstGeom prst="rect">
              <a:avLst/>
            </a:prstGeom>
            <a:noFill/>
          </p:spPr>
        </p:pic>
        <p:sp>
          <p:nvSpPr>
            <p:cNvPr id="70" name="TextBox 69"/>
            <p:cNvSpPr txBox="1"/>
            <p:nvPr/>
          </p:nvSpPr>
          <p:spPr>
            <a:xfrm>
              <a:off x="6300192" y="248360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-2</a:t>
              </a:r>
              <a:endParaRPr lang="en-GB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588224" y="5445224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= 4 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2.22222E-6 0.315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3162 L 2.22222E-6 0.06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669 L 2.22222E-6 -0.066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3" grpId="0"/>
      <p:bldP spid="67" grpId="0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558</Words>
  <Application>Microsoft Office PowerPoint</Application>
  <PresentationFormat>On-screen Show (4:3)</PresentationFormat>
  <Paragraphs>139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Alan Grant</cp:lastModifiedBy>
  <cp:revision>56</cp:revision>
  <dcterms:created xsi:type="dcterms:W3CDTF">2012-06-17T12:47:13Z</dcterms:created>
  <dcterms:modified xsi:type="dcterms:W3CDTF">2012-06-18T13:47:24Z</dcterms:modified>
</cp:coreProperties>
</file>