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28" d="100"/>
          <a:sy n="28" d="100"/>
        </p:scale>
        <p:origin x="-3416"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BCB88761-C6CA-CF43-9848-C971CED1CB9A}"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CA"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7A4AB409-F5AB-6E4E-9DEA-7276C593C6C1}" type="datetimeFigureOut">
              <a:rPr lang="en-US" smtClean="0"/>
              <a:t>13-10-22</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7A4AB409-F5AB-6E4E-9DEA-7276C593C6C1}" type="datetimeFigureOut">
              <a:rPr lang="en-US" smtClean="0"/>
              <a:t>13-10-22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CA"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CA"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A4AB409-F5AB-6E4E-9DEA-7276C593C6C1}" type="datetimeFigureOut">
              <a:rPr lang="en-US" smtClean="0"/>
              <a:t>13-10-22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A4AB409-F5AB-6E4E-9DEA-7276C593C6C1}" type="datetimeFigureOut">
              <a:rPr lang="en-US" smtClean="0"/>
              <a:t>13-10-22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7A4AB409-F5AB-6E4E-9DEA-7276C593C6C1}" type="datetimeFigureOut">
              <a:rPr lang="en-US" smtClean="0"/>
              <a:t>13-10-22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CA"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A4AB409-F5AB-6E4E-9DEA-7276C593C6C1}" type="datetimeFigureOut">
              <a:rPr lang="en-US" smtClean="0"/>
              <a:t>13-10-22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7A4AB409-F5AB-6E4E-9DEA-7276C593C6C1}" type="datetimeFigureOut">
              <a:rPr lang="en-US" smtClean="0"/>
              <a:t>13-10-22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B88761-C6CA-CF43-9848-C971CED1CB9A}"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5" name="Date Placeholder 4"/>
          <p:cNvSpPr>
            <a:spLocks noGrp="1"/>
          </p:cNvSpPr>
          <p:nvPr>
            <p:ph type="dt" sz="half" idx="10"/>
          </p:nvPr>
        </p:nvSpPr>
        <p:spPr/>
        <p:txBody>
          <a:bodyPr/>
          <a:lstStyle/>
          <a:p>
            <a:fld id="{7A4AB409-F5AB-6E4E-9DEA-7276C593C6C1}" type="datetimeFigureOut">
              <a:rPr lang="en-US" smtClean="0"/>
              <a:t>13-10-22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B88761-C6CA-CF43-9848-C971CED1CB9A}"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7A4AB409-F5AB-6E4E-9DEA-7276C593C6C1}" type="datetimeFigureOut">
              <a:rPr lang="en-US" smtClean="0"/>
              <a:t>13-10-22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B88761-C6CA-CF43-9848-C971CED1CB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7A4AB409-F5AB-6E4E-9DEA-7276C593C6C1}" type="datetimeFigureOut">
              <a:rPr lang="en-US" smtClean="0"/>
              <a:t>13-10-22</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BCB88761-C6CA-CF43-9848-C971CED1CB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800" y="1340908"/>
            <a:ext cx="6762749" cy="1470025"/>
          </a:xfrm>
        </p:spPr>
        <p:txBody>
          <a:bodyPr/>
          <a:lstStyle/>
          <a:p>
            <a:pPr algn="ctr"/>
            <a:r>
              <a:rPr lang="en-US" dirty="0" smtClean="0"/>
              <a:t>Unit 5: </a:t>
            </a:r>
            <a:br>
              <a:rPr lang="en-US" dirty="0" smtClean="0"/>
            </a:br>
            <a:r>
              <a:rPr lang="en-US" dirty="0" smtClean="0"/>
              <a:t>Fresh and Salt Water Systems</a:t>
            </a:r>
            <a:endParaRPr lang="en-US" dirty="0"/>
          </a:p>
        </p:txBody>
      </p:sp>
      <p:sp>
        <p:nvSpPr>
          <p:cNvPr id="3" name="Subtitle 2"/>
          <p:cNvSpPr>
            <a:spLocks noGrp="1"/>
          </p:cNvSpPr>
          <p:nvPr>
            <p:ph type="subTitle" idx="1"/>
          </p:nvPr>
        </p:nvSpPr>
        <p:spPr>
          <a:xfrm>
            <a:off x="1193800" y="3475815"/>
            <a:ext cx="6762749" cy="1752600"/>
          </a:xfrm>
        </p:spPr>
        <p:txBody>
          <a:bodyPr>
            <a:normAutofit/>
          </a:bodyPr>
          <a:lstStyle/>
          <a:p>
            <a:pPr algn="ctr"/>
            <a:r>
              <a:rPr lang="en-US" sz="3600" dirty="0" smtClean="0"/>
              <a:t>Topic 5: Living in Water </a:t>
            </a:r>
            <a:endParaRPr lang="en-US" sz="3600" dirty="0"/>
          </a:p>
        </p:txBody>
      </p:sp>
    </p:spTree>
    <p:extLst>
      <p:ext uri="{BB962C8B-B14F-4D97-AF65-F5344CB8AC3E}">
        <p14:creationId xmlns:p14="http://schemas.microsoft.com/office/powerpoint/2010/main" val="1495638418"/>
      </p:ext>
    </p:extLst>
  </p:cSld>
  <p:clrMapOvr>
    <a:masterClrMapping/>
  </p:clrMapOvr>
  <mc:AlternateContent xmlns:mc="http://schemas.openxmlformats.org/markup-compatibility/2006" xmlns:p14="http://schemas.microsoft.com/office/powerpoint/2010/main">
    <mc:Choice Requires="p14">
      <p:transition spd="slow" p14:dur="2000" advClick="0" advTm="2000"/>
    </mc:Choice>
    <mc:Fallback xmlns="">
      <p:transition xmlns:p14="http://schemas.microsoft.com/office/powerpoint/2010/main" spd="slow" advClick="0" advTm="200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 </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fall, the air temperature begins to cool causing the surface water to cool.  This increases its density causing the surface water to mix with the deeper water. </a:t>
            </a:r>
          </a:p>
          <a:p>
            <a:r>
              <a:rPr lang="en-US" dirty="0" smtClean="0"/>
              <a:t>When this happens nutrients are often brought to the surface.  This can cause a spike in phytoplankton in the fall.  </a:t>
            </a:r>
          </a:p>
          <a:p>
            <a:r>
              <a:rPr lang="en-US" dirty="0" smtClean="0"/>
              <a:t>The levels of nutrients and minerals (including salts) are fairly consistent in aquatic habitats. </a:t>
            </a:r>
          </a:p>
          <a:p>
            <a:r>
              <a:rPr lang="en-US" dirty="0" smtClean="0"/>
              <a:t>Salts and other minerals leave aquatic habitats by various methods.  (ex: salt leaves by “salt spray” from waves.  </a:t>
            </a:r>
            <a:endParaRPr lang="en-US" dirty="0"/>
          </a:p>
        </p:txBody>
      </p:sp>
    </p:spTree>
    <p:extLst>
      <p:ext uri="{BB962C8B-B14F-4D97-AF65-F5344CB8AC3E}">
        <p14:creationId xmlns:p14="http://schemas.microsoft.com/office/powerpoint/2010/main" val="37297553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49718"/>
            <a:ext cx="7583487" cy="1044388"/>
          </a:xfrm>
        </p:spPr>
        <p:txBody>
          <a:bodyPr/>
          <a:lstStyle/>
          <a:p>
            <a:r>
              <a:rPr lang="en-US" dirty="0" smtClean="0"/>
              <a:t>Nutrient Pollution </a:t>
            </a:r>
            <a:endParaRPr lang="en-US" dirty="0"/>
          </a:p>
        </p:txBody>
      </p:sp>
      <p:sp>
        <p:nvSpPr>
          <p:cNvPr id="3" name="Content Placeholder 2"/>
          <p:cNvSpPr>
            <a:spLocks noGrp="1"/>
          </p:cNvSpPr>
          <p:nvPr>
            <p:ph idx="1"/>
          </p:nvPr>
        </p:nvSpPr>
        <p:spPr>
          <a:xfrm>
            <a:off x="779463" y="1094105"/>
            <a:ext cx="7583487" cy="5329087"/>
          </a:xfrm>
        </p:spPr>
        <p:txBody>
          <a:bodyPr>
            <a:normAutofit/>
          </a:bodyPr>
          <a:lstStyle/>
          <a:p>
            <a:r>
              <a:rPr lang="en-US" dirty="0" smtClean="0"/>
              <a:t>Problems occur when nutrient levels are too high. </a:t>
            </a:r>
          </a:p>
          <a:p>
            <a:r>
              <a:rPr lang="en-US" dirty="0" smtClean="0"/>
              <a:t>This can happen do to things such as sewage run off from a city.</a:t>
            </a:r>
          </a:p>
          <a:p>
            <a:r>
              <a:rPr lang="en-US" dirty="0" smtClean="0"/>
              <a:t>Too many nutrients can cause an increased growth in algae.  (ex: Algal Bloom) </a:t>
            </a:r>
          </a:p>
          <a:p>
            <a:r>
              <a:rPr lang="en-US" dirty="0" smtClean="0"/>
              <a:t>When these plants die, they fall</a:t>
            </a:r>
          </a:p>
          <a:p>
            <a:pPr marL="0" indent="0">
              <a:buNone/>
            </a:pPr>
            <a:r>
              <a:rPr lang="en-US" dirty="0" smtClean="0"/>
              <a:t>to the bottom and decompose. </a:t>
            </a:r>
          </a:p>
          <a:p>
            <a:pPr marL="0" indent="0">
              <a:buNone/>
            </a:pPr>
            <a:r>
              <a:rPr lang="en-US" dirty="0" smtClean="0"/>
              <a:t>Decomposition uses up oxygen that </a:t>
            </a:r>
          </a:p>
          <a:p>
            <a:pPr marL="0" indent="0">
              <a:buNone/>
            </a:pPr>
            <a:r>
              <a:rPr lang="en-US" dirty="0"/>
              <a:t>t</a:t>
            </a:r>
            <a:r>
              <a:rPr lang="en-US" dirty="0" smtClean="0"/>
              <a:t>he animals need in order to live.  In some cases the oxygen levels are so low that animals in the habitat will die. </a:t>
            </a:r>
          </a:p>
        </p:txBody>
      </p:sp>
      <p:pic>
        <p:nvPicPr>
          <p:cNvPr id="4" name="Picture 3"/>
          <p:cNvPicPr>
            <a:picLocks noChangeAspect="1"/>
          </p:cNvPicPr>
          <p:nvPr/>
        </p:nvPicPr>
        <p:blipFill>
          <a:blip r:embed="rId2"/>
          <a:stretch>
            <a:fillRect/>
          </a:stretch>
        </p:blipFill>
        <p:spPr>
          <a:xfrm>
            <a:off x="5543972" y="3045001"/>
            <a:ext cx="3352800" cy="2387600"/>
          </a:xfrm>
          <a:prstGeom prst="rect">
            <a:avLst/>
          </a:prstGeom>
        </p:spPr>
      </p:pic>
    </p:spTree>
    <p:extLst>
      <p:ext uri="{BB962C8B-B14F-4D97-AF65-F5344CB8AC3E}">
        <p14:creationId xmlns:p14="http://schemas.microsoft.com/office/powerpoint/2010/main" val="33872014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Food Chains </a:t>
            </a:r>
            <a:endParaRPr lang="en-US" dirty="0"/>
          </a:p>
        </p:txBody>
      </p:sp>
      <p:sp>
        <p:nvSpPr>
          <p:cNvPr id="3" name="Content Placeholder 2"/>
          <p:cNvSpPr>
            <a:spLocks noGrp="1"/>
          </p:cNvSpPr>
          <p:nvPr>
            <p:ph idx="1"/>
          </p:nvPr>
        </p:nvSpPr>
        <p:spPr>
          <a:xfrm>
            <a:off x="779463" y="1619601"/>
            <a:ext cx="7583487" cy="4418129"/>
          </a:xfrm>
        </p:spPr>
        <p:txBody>
          <a:bodyPr/>
          <a:lstStyle/>
          <a:p>
            <a:r>
              <a:rPr lang="en-US" dirty="0" smtClean="0"/>
              <a:t>Organisms in aquatic habitats are linked together by food chains </a:t>
            </a:r>
            <a:endParaRPr lang="en-US" dirty="0"/>
          </a:p>
        </p:txBody>
      </p:sp>
      <p:pic>
        <p:nvPicPr>
          <p:cNvPr id="4" name="Picture 3"/>
          <p:cNvPicPr>
            <a:picLocks noChangeAspect="1"/>
          </p:cNvPicPr>
          <p:nvPr/>
        </p:nvPicPr>
        <p:blipFill>
          <a:blip r:embed="rId2"/>
          <a:stretch>
            <a:fillRect/>
          </a:stretch>
        </p:blipFill>
        <p:spPr>
          <a:xfrm>
            <a:off x="1185247" y="2427265"/>
            <a:ext cx="6713234" cy="4430735"/>
          </a:xfrm>
          <a:prstGeom prst="rect">
            <a:avLst/>
          </a:prstGeom>
        </p:spPr>
      </p:pic>
    </p:spTree>
    <p:extLst>
      <p:ext uri="{BB962C8B-B14F-4D97-AF65-F5344CB8AC3E}">
        <p14:creationId xmlns:p14="http://schemas.microsoft.com/office/powerpoint/2010/main" val="22961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463" y="784412"/>
            <a:ext cx="7583487" cy="1044388"/>
          </a:xfrm>
        </p:spPr>
        <p:txBody>
          <a:bodyPr/>
          <a:lstStyle/>
          <a:p>
            <a:pPr algn="ctr"/>
            <a:r>
              <a:rPr lang="en-US" dirty="0" smtClean="0"/>
              <a:t>How Fishing has an </a:t>
            </a:r>
            <a:br>
              <a:rPr lang="en-US" dirty="0" smtClean="0"/>
            </a:br>
            <a:r>
              <a:rPr lang="en-US" dirty="0" smtClean="0"/>
              <a:t>affect on Food Chains </a:t>
            </a:r>
            <a:endParaRPr lang="en-US" dirty="0"/>
          </a:p>
        </p:txBody>
      </p:sp>
      <p:sp>
        <p:nvSpPr>
          <p:cNvPr id="3" name="Content Placeholder 2"/>
          <p:cNvSpPr>
            <a:spLocks noGrp="1"/>
          </p:cNvSpPr>
          <p:nvPr>
            <p:ph idx="1"/>
          </p:nvPr>
        </p:nvSpPr>
        <p:spPr>
          <a:xfrm>
            <a:off x="779463" y="2141678"/>
            <a:ext cx="7583487" cy="4208930"/>
          </a:xfrm>
        </p:spPr>
        <p:txBody>
          <a:bodyPr/>
          <a:lstStyle/>
          <a:p>
            <a:r>
              <a:rPr lang="en-US" dirty="0" smtClean="0"/>
              <a:t>In certain cases commercial fishing can have an affect on the food chain of different lakes and oceans. </a:t>
            </a:r>
          </a:p>
          <a:p>
            <a:r>
              <a:rPr lang="en-US" dirty="0" smtClean="0"/>
              <a:t>Commercial fishermen usually catch larger species of fish, leaving the smaller species behind.  This allows them to increase is numbers since there are less large fish to act as predators. </a:t>
            </a:r>
          </a:p>
          <a:p>
            <a:r>
              <a:rPr lang="en-US" dirty="0" smtClean="0"/>
              <a:t>In this way fisheries affect the food chain. </a:t>
            </a:r>
          </a:p>
        </p:txBody>
      </p:sp>
    </p:spTree>
    <p:extLst>
      <p:ext uri="{BB962C8B-B14F-4D97-AF65-F5344CB8AC3E}">
        <p14:creationId xmlns:p14="http://schemas.microsoft.com/office/powerpoint/2010/main" val="269873408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Toxins in Aquatic Habitats</a:t>
            </a:r>
            <a:endParaRPr lang="en-US" dirty="0"/>
          </a:p>
        </p:txBody>
      </p:sp>
      <p:sp>
        <p:nvSpPr>
          <p:cNvPr id="3" name="Content Placeholder 2"/>
          <p:cNvSpPr>
            <a:spLocks noGrp="1"/>
          </p:cNvSpPr>
          <p:nvPr>
            <p:ph idx="1"/>
          </p:nvPr>
        </p:nvSpPr>
        <p:spPr/>
        <p:txBody>
          <a:bodyPr/>
          <a:lstStyle/>
          <a:p>
            <a:r>
              <a:rPr lang="en-US" dirty="0" smtClean="0"/>
              <a:t>Residues from pesticides, fertilizers, and industrial chemicals are often found in water and aquatic plants can absorb these toxins into their cells. </a:t>
            </a:r>
          </a:p>
          <a:p>
            <a:r>
              <a:rPr lang="en-US" dirty="0" smtClean="0"/>
              <a:t>In some cases this can cause harm to the plant or to the organism that is eating the plant. </a:t>
            </a:r>
          </a:p>
          <a:p>
            <a:r>
              <a:rPr lang="en-US" dirty="0" smtClean="0"/>
              <a:t>Ex: small fish eat hundreds of zooplankton.  If all of the plankton have toxins in them, the concentration of the toxin in magnified through the food chain. This is called “biomagnification” </a:t>
            </a:r>
          </a:p>
        </p:txBody>
      </p:sp>
    </p:spTree>
    <p:extLst>
      <p:ext uri="{BB962C8B-B14F-4D97-AF65-F5344CB8AC3E}">
        <p14:creationId xmlns:p14="http://schemas.microsoft.com/office/powerpoint/2010/main" val="114279395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Habitats </a:t>
            </a:r>
            <a:endParaRPr lang="en-US" dirty="0"/>
          </a:p>
        </p:txBody>
      </p:sp>
      <p:sp>
        <p:nvSpPr>
          <p:cNvPr id="3" name="Content Placeholder 2"/>
          <p:cNvSpPr>
            <a:spLocks noGrp="1"/>
          </p:cNvSpPr>
          <p:nvPr>
            <p:ph idx="1"/>
          </p:nvPr>
        </p:nvSpPr>
        <p:spPr/>
        <p:txBody>
          <a:bodyPr/>
          <a:lstStyle/>
          <a:p>
            <a:r>
              <a:rPr lang="en-US" u="sng" dirty="0" smtClean="0"/>
              <a:t>Sea-floor vents </a:t>
            </a:r>
            <a:r>
              <a:rPr lang="en-US" dirty="0" smtClean="0"/>
              <a:t>– energy from chemicals that flow from these vents are used by the phytoplankton instead of energy from the sun. These vents are found along ocean ridges. </a:t>
            </a:r>
          </a:p>
          <a:p>
            <a:r>
              <a:rPr lang="en-US" dirty="0" smtClean="0"/>
              <a:t>The most important chemicals are sulfur and hydrogen sulfide gas.  Certain bacteria can use these chemicals to produce food and oxygen by the process of “</a:t>
            </a:r>
            <a:r>
              <a:rPr lang="en-US" b="1" dirty="0" smtClean="0"/>
              <a:t>chemosynthesis</a:t>
            </a:r>
            <a:r>
              <a:rPr lang="en-US" dirty="0" smtClean="0"/>
              <a:t>”. </a:t>
            </a:r>
            <a:endParaRPr lang="en-US" dirty="0"/>
          </a:p>
        </p:txBody>
      </p:sp>
    </p:spTree>
    <p:extLst>
      <p:ext uri="{BB962C8B-B14F-4D97-AF65-F5344CB8AC3E}">
        <p14:creationId xmlns:p14="http://schemas.microsoft.com/office/powerpoint/2010/main" val="28749350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Lakes and Ponds </a:t>
            </a:r>
            <a:endParaRPr lang="en-US" dirty="0"/>
          </a:p>
        </p:txBody>
      </p:sp>
      <p:sp>
        <p:nvSpPr>
          <p:cNvPr id="3" name="Content Placeholder 2"/>
          <p:cNvSpPr>
            <a:spLocks noGrp="1"/>
          </p:cNvSpPr>
          <p:nvPr>
            <p:ph idx="1"/>
          </p:nvPr>
        </p:nvSpPr>
        <p:spPr/>
        <p:txBody>
          <a:bodyPr/>
          <a:lstStyle/>
          <a:p>
            <a:r>
              <a:rPr lang="en-US" dirty="0" smtClean="0"/>
              <a:t>Bodies of fresh water that collect in low areas of land. </a:t>
            </a:r>
          </a:p>
          <a:p>
            <a:r>
              <a:rPr lang="en-US" dirty="0" smtClean="0"/>
              <a:t>A pond is a small, shallow, clam body of water (light can reach the bottom of a pond, therefore, rooted plants can grow there).  </a:t>
            </a:r>
          </a:p>
          <a:p>
            <a:r>
              <a:rPr lang="en-US" dirty="0" smtClean="0"/>
              <a:t>The water temperature of a pond is quite consistent. </a:t>
            </a:r>
          </a:p>
          <a:p>
            <a:r>
              <a:rPr lang="en-US" dirty="0" smtClean="0"/>
              <a:t>Lakes are usually larger and deeper than ponds. </a:t>
            </a:r>
          </a:p>
          <a:p>
            <a:r>
              <a:rPr lang="en-US" dirty="0" smtClean="0"/>
              <a:t>The water temperature of a lake is quite consistent but surface waters tend to be warmer than deeper waters. </a:t>
            </a:r>
          </a:p>
          <a:p>
            <a:endParaRPr lang="en-US" dirty="0"/>
          </a:p>
        </p:txBody>
      </p:sp>
    </p:spTree>
    <p:extLst>
      <p:ext uri="{BB962C8B-B14F-4D97-AF65-F5344CB8AC3E}">
        <p14:creationId xmlns:p14="http://schemas.microsoft.com/office/powerpoint/2010/main" val="2389564447"/>
      </p:ext>
    </p:extLst>
  </p:cSld>
  <p:clrMapOvr>
    <a:masterClrMapping/>
  </p:clrMapOvr>
  <mc:AlternateContent xmlns:mc="http://schemas.openxmlformats.org/markup-compatibility/2006" xmlns:p14="http://schemas.microsoft.com/office/powerpoint/2010/main">
    <mc:Choice Requires="p14">
      <p:transition spd="slow" p14:dur="2000" advTm="120000"/>
    </mc:Choice>
    <mc:Fallback xmlns="">
      <p:transition xmlns:p14="http://schemas.microsoft.com/office/powerpoint/2010/main" spd="slow" advTm="120000"/>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Rivers and Streams </a:t>
            </a:r>
            <a:endParaRPr lang="en-US" dirty="0"/>
          </a:p>
        </p:txBody>
      </p:sp>
      <p:sp>
        <p:nvSpPr>
          <p:cNvPr id="3" name="Content Placeholder 2"/>
          <p:cNvSpPr>
            <a:spLocks noGrp="1"/>
          </p:cNvSpPr>
          <p:nvPr>
            <p:ph idx="1"/>
          </p:nvPr>
        </p:nvSpPr>
        <p:spPr/>
        <p:txBody>
          <a:bodyPr/>
          <a:lstStyle/>
          <a:p>
            <a:r>
              <a:rPr lang="en-US" dirty="0" smtClean="0"/>
              <a:t>Most rivers and streams are quire shallow and often contain sediments due to erosion of the land. </a:t>
            </a:r>
          </a:p>
          <a:p>
            <a:r>
              <a:rPr lang="en-US" dirty="0" smtClean="0"/>
              <a:t>Some rivers are clear, while others can be murky.  (you cannot see the bottom)</a:t>
            </a:r>
          </a:p>
          <a:p>
            <a:r>
              <a:rPr lang="en-US" dirty="0" smtClean="0"/>
              <a:t>Streams and rivers both have areas where the water is calm (pools) and areas where the water is moving quickly (riffles). </a:t>
            </a:r>
            <a:endParaRPr lang="en-US" dirty="0"/>
          </a:p>
        </p:txBody>
      </p:sp>
    </p:spTree>
    <p:extLst>
      <p:ext uri="{BB962C8B-B14F-4D97-AF65-F5344CB8AC3E}">
        <p14:creationId xmlns:p14="http://schemas.microsoft.com/office/powerpoint/2010/main" val="14688779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Oceans </a:t>
            </a:r>
            <a:endParaRPr lang="en-US" dirty="0"/>
          </a:p>
        </p:txBody>
      </p:sp>
      <p:sp>
        <p:nvSpPr>
          <p:cNvPr id="3" name="Content Placeholder 2"/>
          <p:cNvSpPr>
            <a:spLocks noGrp="1"/>
          </p:cNvSpPr>
          <p:nvPr>
            <p:ph idx="1"/>
          </p:nvPr>
        </p:nvSpPr>
        <p:spPr>
          <a:xfrm>
            <a:off x="779463" y="1574799"/>
            <a:ext cx="7583487" cy="4741333"/>
          </a:xfrm>
        </p:spPr>
        <p:txBody>
          <a:bodyPr/>
          <a:lstStyle/>
          <a:p>
            <a:r>
              <a:rPr lang="en-US" dirty="0" smtClean="0"/>
              <a:t>Oceans are the worlds largest aquatic habitat. </a:t>
            </a:r>
          </a:p>
          <a:p>
            <a:r>
              <a:rPr lang="en-US" dirty="0" smtClean="0"/>
              <a:t>Oceans are salty, deeper and have much more water movement due to tides, currents and waves. </a:t>
            </a:r>
          </a:p>
          <a:p>
            <a:r>
              <a:rPr lang="en-US" dirty="0" smtClean="0"/>
              <a:t>The greatest abundance of marine life are found within the first 180m of the ocean.  This is how far light is able to penetrate, therefore, aquatic plants can only grow in this region. </a:t>
            </a:r>
          </a:p>
          <a:p>
            <a:r>
              <a:rPr lang="en-US" dirty="0" smtClean="0"/>
              <a:t>Most marine organisms (more the 90%) occurs on the continental shelf where the greatest source of food is located. </a:t>
            </a:r>
            <a:endParaRPr lang="en-US" dirty="0"/>
          </a:p>
        </p:txBody>
      </p:sp>
    </p:spTree>
    <p:extLst>
      <p:ext uri="{BB962C8B-B14F-4D97-AF65-F5344CB8AC3E}">
        <p14:creationId xmlns:p14="http://schemas.microsoft.com/office/powerpoint/2010/main" val="17079298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Adaptations for Aquatic Life </a:t>
            </a:r>
            <a:endParaRPr lang="en-US" dirty="0"/>
          </a:p>
        </p:txBody>
      </p:sp>
      <p:sp>
        <p:nvSpPr>
          <p:cNvPr id="3" name="Content Placeholder 2"/>
          <p:cNvSpPr>
            <a:spLocks noGrp="1"/>
          </p:cNvSpPr>
          <p:nvPr>
            <p:ph idx="1"/>
          </p:nvPr>
        </p:nvSpPr>
        <p:spPr>
          <a:xfrm>
            <a:off x="779463" y="1676400"/>
            <a:ext cx="7583487" cy="4361330"/>
          </a:xfrm>
        </p:spPr>
        <p:txBody>
          <a:bodyPr>
            <a:normAutofit fontScale="92500" lnSpcReduction="10000"/>
          </a:bodyPr>
          <a:lstStyle/>
          <a:p>
            <a:r>
              <a:rPr lang="en-US" dirty="0" smtClean="0"/>
              <a:t>Body parts such as “gills” are considered an adaptation for aquatic life.  Most marine animals use gills which allows them to get oxygen from the water in order to breathe. </a:t>
            </a:r>
          </a:p>
          <a:p>
            <a:r>
              <a:rPr lang="en-US" dirty="0" smtClean="0"/>
              <a:t>Mosquito larvae have a tube-like siphon that reaches the surface of the water for air. </a:t>
            </a:r>
          </a:p>
          <a:p>
            <a:r>
              <a:rPr lang="en-US" dirty="0" smtClean="0"/>
              <a:t>Some diving beetles trap on air bubble under their wings </a:t>
            </a:r>
          </a:p>
          <a:p>
            <a:r>
              <a:rPr lang="en-US" dirty="0" smtClean="0"/>
              <a:t>Some organisms burrow or use a “foot” in order to prevent being washed away by the current. </a:t>
            </a:r>
          </a:p>
          <a:p>
            <a:r>
              <a:rPr lang="en-US" dirty="0" smtClean="0"/>
              <a:t>Streamline body shapes </a:t>
            </a:r>
          </a:p>
          <a:p>
            <a:r>
              <a:rPr lang="en-US" dirty="0" smtClean="0"/>
              <a:t>Colorless organisms (harder for predators to see)   </a:t>
            </a:r>
            <a:endParaRPr lang="en-US" dirty="0"/>
          </a:p>
        </p:txBody>
      </p:sp>
    </p:spTree>
    <p:extLst>
      <p:ext uri="{BB962C8B-B14F-4D97-AF65-F5344CB8AC3E}">
        <p14:creationId xmlns:p14="http://schemas.microsoft.com/office/powerpoint/2010/main" val="11037067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Plants </a:t>
            </a:r>
            <a:endParaRPr lang="en-US" dirty="0"/>
          </a:p>
        </p:txBody>
      </p:sp>
      <p:sp>
        <p:nvSpPr>
          <p:cNvPr id="3" name="Content Placeholder 2"/>
          <p:cNvSpPr>
            <a:spLocks noGrp="1"/>
          </p:cNvSpPr>
          <p:nvPr>
            <p:ph idx="1"/>
          </p:nvPr>
        </p:nvSpPr>
        <p:spPr/>
        <p:txBody>
          <a:bodyPr/>
          <a:lstStyle/>
          <a:p>
            <a:r>
              <a:rPr lang="en-US" dirty="0" smtClean="0"/>
              <a:t>There are two main types of aquatic plants </a:t>
            </a:r>
          </a:p>
          <a:p>
            <a:pPr marL="457200" indent="-457200">
              <a:buAutoNum type="arabicParenR"/>
            </a:pPr>
            <a:r>
              <a:rPr lang="en-US" dirty="0" smtClean="0"/>
              <a:t>Ones that float freely  2) those that attached to bottom</a:t>
            </a:r>
          </a:p>
          <a:p>
            <a:r>
              <a:rPr lang="en-US" dirty="0" smtClean="0"/>
              <a:t>Like land plants, aquatic plants need nutrients and light in order to grow. </a:t>
            </a:r>
          </a:p>
          <a:p>
            <a:r>
              <a:rPr lang="en-US" dirty="0" smtClean="0"/>
              <a:t>Attached plants may be rooted in the bottom of the water source or they may have a structure to help hold them in place. (ex: seaweed has a structure called a ‘holdfast’ in order to anchor itself to the bottom) </a:t>
            </a:r>
          </a:p>
        </p:txBody>
      </p:sp>
    </p:spTree>
    <p:extLst>
      <p:ext uri="{BB962C8B-B14F-4D97-AF65-F5344CB8AC3E}">
        <p14:creationId xmlns:p14="http://schemas.microsoft.com/office/powerpoint/2010/main" val="25942267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Plants </a:t>
            </a:r>
            <a:endParaRPr lang="en-US" dirty="0"/>
          </a:p>
        </p:txBody>
      </p:sp>
      <p:sp>
        <p:nvSpPr>
          <p:cNvPr id="3" name="Content Placeholder 2"/>
          <p:cNvSpPr>
            <a:spLocks noGrp="1"/>
          </p:cNvSpPr>
          <p:nvPr>
            <p:ph idx="1"/>
          </p:nvPr>
        </p:nvSpPr>
        <p:spPr/>
        <p:txBody>
          <a:bodyPr/>
          <a:lstStyle/>
          <a:p>
            <a:r>
              <a:rPr lang="en-US" dirty="0" smtClean="0"/>
              <a:t>Aquatic plants have the ‘stomata’ on the top of their leaves (unlike plants living above water).  </a:t>
            </a:r>
          </a:p>
          <a:p>
            <a:r>
              <a:rPr lang="en-US" dirty="0" smtClean="0"/>
              <a:t>These stomata enable their floating and allow leaves to get more air. </a:t>
            </a:r>
          </a:p>
          <a:p>
            <a:r>
              <a:rPr lang="en-US" dirty="0" smtClean="0"/>
              <a:t>Aquatic plants usually have flexible stems in order to move with currents and waves. Since they are in water they do not need to be stiff and sturdy like plants on land. </a:t>
            </a:r>
            <a:endParaRPr lang="en-US" dirty="0"/>
          </a:p>
        </p:txBody>
      </p:sp>
    </p:spTree>
    <p:extLst>
      <p:ext uri="{BB962C8B-B14F-4D97-AF65-F5344CB8AC3E}">
        <p14:creationId xmlns:p14="http://schemas.microsoft.com/office/powerpoint/2010/main" val="60664372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Plants - </a:t>
            </a:r>
            <a:r>
              <a:rPr lang="en-US" b="1" dirty="0" smtClean="0"/>
              <a:t>Phytoplankton</a:t>
            </a:r>
            <a:endParaRPr lang="en-US" b="1" dirty="0"/>
          </a:p>
        </p:txBody>
      </p:sp>
      <p:sp>
        <p:nvSpPr>
          <p:cNvPr id="3" name="Content Placeholder 2"/>
          <p:cNvSpPr>
            <a:spLocks noGrp="1"/>
          </p:cNvSpPr>
          <p:nvPr>
            <p:ph idx="1"/>
          </p:nvPr>
        </p:nvSpPr>
        <p:spPr>
          <a:xfrm>
            <a:off x="779463" y="1638006"/>
            <a:ext cx="7583487" cy="4399724"/>
          </a:xfrm>
        </p:spPr>
        <p:txBody>
          <a:bodyPr>
            <a:normAutofit lnSpcReduction="10000"/>
          </a:bodyPr>
          <a:lstStyle/>
          <a:p>
            <a:r>
              <a:rPr lang="en-US" dirty="0" smtClean="0"/>
              <a:t>The surface waters of lakes and oceans are full of tiny plants called phytoplankton.  </a:t>
            </a:r>
          </a:p>
          <a:p>
            <a:r>
              <a:rPr lang="en-US" dirty="0" smtClean="0"/>
              <a:t>They range in size from 0.002mm – 2mm.</a:t>
            </a:r>
          </a:p>
          <a:p>
            <a:r>
              <a:rPr lang="en-US" dirty="0" smtClean="0"/>
              <a:t>Nearly all marine life depend on these plants.</a:t>
            </a:r>
          </a:p>
          <a:p>
            <a:r>
              <a:rPr lang="en-US" dirty="0" smtClean="0"/>
              <a:t>Phytoplankton produce oxygen so they are very important for animals on land and in the sea.  (all animals need oxygen to live)</a:t>
            </a:r>
          </a:p>
          <a:p>
            <a:r>
              <a:rPr lang="en-US" dirty="0" smtClean="0"/>
              <a:t>Phytoplankton need light to grow (photosynthesis) This is why they are close to the surface where light is able to penetrate through.  </a:t>
            </a:r>
            <a:endParaRPr lang="en-US" dirty="0"/>
          </a:p>
        </p:txBody>
      </p:sp>
    </p:spTree>
    <p:extLst>
      <p:ext uri="{BB962C8B-B14F-4D97-AF65-F5344CB8AC3E}">
        <p14:creationId xmlns:p14="http://schemas.microsoft.com/office/powerpoint/2010/main" val="41768207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Nutrients </a:t>
            </a:r>
            <a:endParaRPr lang="en-US" dirty="0"/>
          </a:p>
        </p:txBody>
      </p:sp>
      <p:sp>
        <p:nvSpPr>
          <p:cNvPr id="3" name="Content Placeholder 2"/>
          <p:cNvSpPr>
            <a:spLocks noGrp="1"/>
          </p:cNvSpPr>
          <p:nvPr>
            <p:ph idx="1"/>
          </p:nvPr>
        </p:nvSpPr>
        <p:spPr/>
        <p:txBody>
          <a:bodyPr/>
          <a:lstStyle/>
          <a:p>
            <a:r>
              <a:rPr lang="en-US" dirty="0" smtClean="0"/>
              <a:t>All aquatic plants need nutrients (such as nitrates and phosphates) to survive.  </a:t>
            </a:r>
          </a:p>
          <a:p>
            <a:r>
              <a:rPr lang="en-US" dirty="0" smtClean="0"/>
              <a:t>They nutrients can come from something called “detritus” – the decaying bodies of plants and animals. They can also be washed into the water from the land. </a:t>
            </a:r>
          </a:p>
          <a:p>
            <a:r>
              <a:rPr lang="en-US" dirty="0" smtClean="0"/>
              <a:t>Certain times of the year nutrient levels are high –Ex: Spring </a:t>
            </a:r>
          </a:p>
          <a:p>
            <a:r>
              <a:rPr lang="en-US" dirty="0" smtClean="0"/>
              <a:t>Certain times of the year nutrient levels are low – Ex: late summer.  </a:t>
            </a:r>
          </a:p>
          <a:p>
            <a:pPr marL="0" indent="0">
              <a:buNone/>
            </a:pPr>
            <a:endParaRPr lang="en-US" dirty="0"/>
          </a:p>
        </p:txBody>
      </p:sp>
    </p:spTree>
    <p:extLst>
      <p:ext uri="{BB962C8B-B14F-4D97-AF65-F5344CB8AC3E}">
        <p14:creationId xmlns:p14="http://schemas.microsoft.com/office/powerpoint/2010/main" val="192319367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152</TotalTime>
  <Words>1070</Words>
  <Application>Microsoft Macintosh PowerPoint</Application>
  <PresentationFormat>On-screen Show (4:3)</PresentationFormat>
  <Paragraphs>70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Revolution</vt:lpstr>
      <vt:lpstr>Unit 5:  Fresh and Salt Water Systems</vt:lpstr>
      <vt:lpstr>Lakes and Ponds </vt:lpstr>
      <vt:lpstr>Rivers and Streams </vt:lpstr>
      <vt:lpstr>Oceans </vt:lpstr>
      <vt:lpstr>Adaptations for Aquatic Life </vt:lpstr>
      <vt:lpstr>Aquatic Plants </vt:lpstr>
      <vt:lpstr>Aquatic Plants </vt:lpstr>
      <vt:lpstr>Aquatic Plants - Phytoplankton</vt:lpstr>
      <vt:lpstr>Nutrients </vt:lpstr>
      <vt:lpstr>Nutrients </vt:lpstr>
      <vt:lpstr>Nutrient Pollution </vt:lpstr>
      <vt:lpstr>Aquatic Food Chains </vt:lpstr>
      <vt:lpstr>How Fishing has an  affect on Food Chains </vt:lpstr>
      <vt:lpstr>Toxins in Aquatic Habitats</vt:lpstr>
      <vt:lpstr>Aquatic Habitats </vt:lpstr>
    </vt:vector>
  </TitlesOfParts>
  <Company>Fort McMurray Catholic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Fresh and Salt Water Systems</dc:title>
  <dc:creator>FMCSD Staff</dc:creator>
  <cp:lastModifiedBy>FMCSD Staff</cp:lastModifiedBy>
  <cp:revision>18</cp:revision>
  <dcterms:created xsi:type="dcterms:W3CDTF">2013-05-30T14:30:02Z</dcterms:created>
  <dcterms:modified xsi:type="dcterms:W3CDTF">2013-10-22T21:26:50Z</dcterms:modified>
</cp:coreProperties>
</file>